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0" autoAdjust="0"/>
  </p:normalViewPr>
  <p:slideViewPr>
    <p:cSldViewPr snapToGrid="0">
      <p:cViewPr>
        <p:scale>
          <a:sx n="100" d="100"/>
          <a:sy n="100" d="100"/>
        </p:scale>
        <p:origin x="954" y="-1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888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369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05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79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208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48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400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14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63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78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882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3E39E-2E28-40BE-8564-B3D3C81B847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CBA64-8731-4804-BA5C-297C5F9BA5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68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二等辺三角形 58">
            <a:extLst>
              <a:ext uri="{FF2B5EF4-FFF2-40B4-BE49-F238E27FC236}">
                <a16:creationId xmlns:a16="http://schemas.microsoft.com/office/drawing/2014/main" id="{B701DCB2-E897-49A8-94AB-ADBE401BBCA9}"/>
              </a:ext>
            </a:extLst>
          </p:cNvPr>
          <p:cNvSpPr/>
          <p:nvPr/>
        </p:nvSpPr>
        <p:spPr>
          <a:xfrm>
            <a:off x="2304009" y="5923108"/>
            <a:ext cx="2949702" cy="1750422"/>
          </a:xfrm>
          <a:prstGeom prst="triangle">
            <a:avLst>
              <a:gd name="adj" fmla="val 49422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84E38FA7-F2C3-4DAD-8BE5-92960E2A6145}"/>
              </a:ext>
            </a:extLst>
          </p:cNvPr>
          <p:cNvSpPr/>
          <p:nvPr/>
        </p:nvSpPr>
        <p:spPr>
          <a:xfrm>
            <a:off x="382376" y="2913812"/>
            <a:ext cx="6977424" cy="115429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271235" y="1672447"/>
            <a:ext cx="7052050" cy="120501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 子どもが主役の楽しい学校</a:t>
            </a:r>
            <a:endParaRPr kumimoji="1" lang="en-US" altLang="ja-JP" sz="1600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endParaRPr kumimoji="1" lang="en-US" altLang="ja-JP" sz="500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 誰もが安心・安全に過ごせる学校</a:t>
            </a:r>
            <a:endParaRPr kumimoji="1" lang="en-US" altLang="ja-JP" sz="1600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endParaRPr kumimoji="1" lang="en-US" altLang="ja-JP" sz="5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 地域と共に子どもを育む学校</a:t>
            </a:r>
            <a:endParaRPr kumimoji="1" lang="en-US" altLang="ja-JP" sz="1600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二等辺三角形 45"/>
          <p:cNvSpPr/>
          <p:nvPr/>
        </p:nvSpPr>
        <p:spPr>
          <a:xfrm>
            <a:off x="388820" y="6099603"/>
            <a:ext cx="2949702" cy="1750422"/>
          </a:xfrm>
          <a:prstGeom prst="triangle">
            <a:avLst>
              <a:gd name="adj" fmla="val 49422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二等辺三角形 43"/>
          <p:cNvSpPr/>
          <p:nvPr/>
        </p:nvSpPr>
        <p:spPr>
          <a:xfrm>
            <a:off x="4547774" y="5927432"/>
            <a:ext cx="2645769" cy="1846397"/>
          </a:xfrm>
          <a:prstGeom prst="triangle">
            <a:avLst>
              <a:gd name="adj" fmla="val 49422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53115" y="4650381"/>
            <a:ext cx="6753470" cy="182871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430172" y="3176909"/>
            <a:ext cx="6881830" cy="573858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r>
              <a:rPr kumimoji="1" lang="ja-JP" altLang="en-US" sz="2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かしこく、やさしく、たくましく</a:t>
            </a:r>
            <a:endParaRPr kumimoji="1" lang="en-US" altLang="ja-JP" sz="28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r>
              <a:rPr kumimoji="1" lang="ja-JP" altLang="en-US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kumimoji="1" lang="en-US" altLang="ja-JP" sz="8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r>
              <a:rPr kumimoji="1" lang="ja-JP" altLang="en-US" sz="2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よりよく生きようとする児童の育成</a:t>
            </a:r>
            <a:endParaRPr kumimoji="1" lang="en-US" altLang="ja-JP" sz="24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71806" y="4267149"/>
            <a:ext cx="3225847" cy="100463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①学んだことを身につけようと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　がんばる子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②思いや考えを言葉で伝える子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③自分で考え、判断して行動する子</a:t>
            </a:r>
            <a:endParaRPr kumimoji="1" lang="en-US" altLang="ja-JP" sz="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3871088" y="4266620"/>
            <a:ext cx="3172491" cy="997539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①自分のよさを知っている子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②相手の気持ちを考え、仲良くする子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③人のために自分から行動する子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271235" y="7314260"/>
            <a:ext cx="7105905" cy="321332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41400" y="4288084"/>
            <a:ext cx="400110" cy="97719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eaVert" wrap="non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かしこい子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003918" y="4245876"/>
            <a:ext cx="400110" cy="10210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やさしい子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49170" y="1016987"/>
            <a:ext cx="6194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令和８年度 小田原市立早川小学校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学校経営グランドデザイン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671732" y="203764"/>
            <a:ext cx="6398711" cy="7459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1" lang="ja-JP" altLang="en-US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小田原市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教育指導の重点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〇社会力 （子どもたち一人ひとりが充実した人生を送り、より良い地域社会を創るための力） の育成</a:t>
            </a:r>
            <a:endParaRPr kumimoji="1" lang="en-US" altLang="ja-JP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・関わる力　・学ぶ力　・豊かな心　・健やかな体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〇おだわらっ子の約束の実践</a:t>
            </a:r>
            <a:endParaRPr kumimoji="1" lang="en-US" altLang="ja-JP" sz="1100" dirty="0">
              <a:solidFill>
                <a:schemeClr val="accent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00326" y="10268839"/>
            <a:ext cx="45377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＊本経営計画は令和７年度早川小学校学校運営協議会において承認されました 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54626" y="1453608"/>
            <a:ext cx="552586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学校づくりの基本方針　　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わくわく・笑顔・安心の「ほっと」スクール</a:t>
            </a:r>
          </a:p>
        </p:txBody>
      </p:sp>
      <p:sp>
        <p:nvSpPr>
          <p:cNvPr id="31" name="角丸四角形 30"/>
          <p:cNvSpPr/>
          <p:nvPr/>
        </p:nvSpPr>
        <p:spPr>
          <a:xfrm>
            <a:off x="446243" y="5627145"/>
            <a:ext cx="3306890" cy="106149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①進んで運動する子</a:t>
            </a:r>
            <a:endParaRPr kumimoji="1" lang="en-US" altLang="ja-JP" sz="14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②やってみようと一歩ふみだせる子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③あきらめずにやりぬく子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④健康や安全に気をつける子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3876300" y="5609598"/>
            <a:ext cx="3137948" cy="107196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①地域のよさを知っている子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②地域の人にも、気持ちよく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あいさつする子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③進んで地域行事に参加する子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5103" y="5547293"/>
            <a:ext cx="400110" cy="118835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たくましい子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080486" y="3002366"/>
            <a:ext cx="127931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学校教育目標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983135" y="5723307"/>
            <a:ext cx="400110" cy="88495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地域の子</a:t>
            </a: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B3572490-B654-4BD1-B486-9B673F84AB80}"/>
              </a:ext>
            </a:extLst>
          </p:cNvPr>
          <p:cNvSpPr/>
          <p:nvPr/>
        </p:nvSpPr>
        <p:spPr>
          <a:xfrm>
            <a:off x="2330969" y="5290375"/>
            <a:ext cx="2772881" cy="3232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D79942D-AC43-4504-9C8B-FE394B0573E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3" t="8261" r="6905" b="16025"/>
          <a:stretch/>
        </p:blipFill>
        <p:spPr>
          <a:xfrm>
            <a:off x="3697653" y="1787439"/>
            <a:ext cx="911417" cy="702796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04B400A6-BCE6-49FD-9285-856A7D9C0C26}"/>
              </a:ext>
            </a:extLst>
          </p:cNvPr>
          <p:cNvPicPr/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472" b="48343"/>
          <a:stretch/>
        </p:blipFill>
        <p:spPr bwMode="auto">
          <a:xfrm>
            <a:off x="482890" y="992243"/>
            <a:ext cx="464834" cy="41934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3ACF72E5-F17B-40A0-8F6A-A462FF665A7B}"/>
              </a:ext>
            </a:extLst>
          </p:cNvPr>
          <p:cNvSpPr txBox="1"/>
          <p:nvPr/>
        </p:nvSpPr>
        <p:spPr>
          <a:xfrm>
            <a:off x="6347778" y="7223615"/>
            <a:ext cx="741820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教職員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C40F10C-71F5-46FD-845E-D23D496C8497}"/>
              </a:ext>
            </a:extLst>
          </p:cNvPr>
          <p:cNvSpPr txBox="1"/>
          <p:nvPr/>
        </p:nvSpPr>
        <p:spPr>
          <a:xfrm>
            <a:off x="4181421" y="7225957"/>
            <a:ext cx="741820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　室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E2C91184-7BD0-4234-807A-B1D6177A6349}"/>
              </a:ext>
            </a:extLst>
          </p:cNvPr>
          <p:cNvSpPr txBox="1"/>
          <p:nvPr/>
        </p:nvSpPr>
        <p:spPr>
          <a:xfrm>
            <a:off x="2999371" y="7225957"/>
            <a:ext cx="996269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支援教育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FA5BF1A-64CB-4E6E-B6B2-80F2576A3A83}"/>
              </a:ext>
            </a:extLst>
          </p:cNvPr>
          <p:cNvSpPr txBox="1"/>
          <p:nvPr/>
        </p:nvSpPr>
        <p:spPr>
          <a:xfrm>
            <a:off x="5284218" y="7225957"/>
            <a:ext cx="694009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授　業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89C6CFFA-E033-4FF4-BB01-B9C4D4B7956D}"/>
              </a:ext>
            </a:extLst>
          </p:cNvPr>
          <p:cNvSpPr txBox="1"/>
          <p:nvPr/>
        </p:nvSpPr>
        <p:spPr>
          <a:xfrm>
            <a:off x="1709114" y="7216302"/>
            <a:ext cx="996269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安心・安全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C12782BD-43AA-45A4-91C1-0ED9670DD06E}"/>
              </a:ext>
            </a:extLst>
          </p:cNvPr>
          <p:cNvSpPr txBox="1"/>
          <p:nvPr/>
        </p:nvSpPr>
        <p:spPr>
          <a:xfrm>
            <a:off x="468656" y="7222309"/>
            <a:ext cx="996269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地域連携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EFD92862-D4E3-4D60-9E4E-8BF8A056B534}"/>
              </a:ext>
            </a:extLst>
          </p:cNvPr>
          <p:cNvSpPr txBox="1"/>
          <p:nvPr/>
        </p:nvSpPr>
        <p:spPr>
          <a:xfrm>
            <a:off x="2778784" y="5275083"/>
            <a:ext cx="4302920" cy="338554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育てたい児童の姿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650157" y="6871769"/>
            <a:ext cx="170472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学校づくりの基盤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3D3708F-8787-4B2F-B77E-EFBB8CE7743C}"/>
              </a:ext>
            </a:extLst>
          </p:cNvPr>
          <p:cNvSpPr/>
          <p:nvPr/>
        </p:nvSpPr>
        <p:spPr>
          <a:xfrm>
            <a:off x="1570338" y="7574654"/>
            <a:ext cx="1302651" cy="269418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〇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いじめの未然防止と早期発見・解決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情報モラル教育の充実</a:t>
            </a:r>
            <a:endParaRPr kumimoji="1" lang="en-US" altLang="ja-JP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施設・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環境整備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（点検・修繕・美化）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〇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防災教育と備えの充実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〇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感染症・熱中症対策の徹底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9E0EB8D9-6160-4024-96A9-5421B092349E}"/>
              </a:ext>
            </a:extLst>
          </p:cNvPr>
          <p:cNvSpPr/>
          <p:nvPr/>
        </p:nvSpPr>
        <p:spPr>
          <a:xfrm>
            <a:off x="396518" y="7573881"/>
            <a:ext cx="1114791" cy="26949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wordArtVertRtl" rtlCol="0" anchor="ctr"/>
          <a:lstStyle/>
          <a:p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学校運営協議会を中心とした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地域と子どもの関係づくり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スクールボランティアの充実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en-US" altLang="ja-JP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PTA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や地域組織との連携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9D5735DE-C42E-424F-A011-29E1CC1651BC}"/>
              </a:ext>
            </a:extLst>
          </p:cNvPr>
          <p:cNvSpPr/>
          <p:nvPr/>
        </p:nvSpPr>
        <p:spPr>
          <a:xfrm>
            <a:off x="2932018" y="7573882"/>
            <a:ext cx="1114791" cy="26824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〇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個に応じた支援と合理的配慮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〇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インクルーシブ教育の充実</a:t>
            </a:r>
            <a:endParaRPr kumimoji="1" lang="en-US" altLang="ja-JP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長期欠席者への的確な対応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〇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継続的な教育相談とケース会議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85386A23-3AC3-4473-94AB-6CB8C6410AE0}"/>
              </a:ext>
            </a:extLst>
          </p:cNvPr>
          <p:cNvSpPr/>
          <p:nvPr/>
        </p:nvSpPr>
        <p:spPr>
          <a:xfrm>
            <a:off x="4128253" y="7564080"/>
            <a:ext cx="860505" cy="26824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lvl="0"/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安心して間違えられる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endParaRPr kumimoji="1" lang="en-US" altLang="ja-JP" sz="4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誰もが大切にされ、認められる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endParaRPr kumimoji="1" lang="en-US" altLang="ja-JP" sz="4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r>
              <a:rPr kumimoji="1" lang="ja-JP" altLang="en-US" sz="8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活躍の場があり充実感を味わえる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72A94A18-7946-42CF-BF29-581D83E006CC}"/>
              </a:ext>
            </a:extLst>
          </p:cNvPr>
          <p:cNvSpPr/>
          <p:nvPr/>
        </p:nvSpPr>
        <p:spPr>
          <a:xfrm>
            <a:off x="5078364" y="7573882"/>
            <a:ext cx="1070250" cy="26726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lvl="0"/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わかる、できる・楽しい授業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endParaRPr kumimoji="1" lang="en-US" altLang="ja-JP" sz="4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対話的な学び合いの位置づけ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endParaRPr kumimoji="1" lang="en-US" altLang="ja-JP" sz="4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地域教材の活用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異学年交流の位置づけ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6217EDD8-0290-4499-BDF5-2793DA9CF02B}"/>
              </a:ext>
            </a:extLst>
          </p:cNvPr>
          <p:cNvSpPr/>
          <p:nvPr/>
        </p:nvSpPr>
        <p:spPr>
          <a:xfrm>
            <a:off x="6230058" y="7584586"/>
            <a:ext cx="1022514" cy="266192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lvl="0"/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子どもに寄り添った指導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endParaRPr kumimoji="1" lang="en-US" altLang="ja-JP" sz="4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チームワークと組織的な対応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endParaRPr kumimoji="1" lang="en-US" altLang="ja-JP" sz="4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合同授業、授業交換</a:t>
            </a:r>
            <a:endParaRPr kumimoji="1" lang="en-US" altLang="ja-JP" sz="12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/>
            <a:endParaRPr kumimoji="1" lang="en-US" altLang="ja-JP" sz="4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lvl="0"/>
            <a:r>
              <a:rPr kumimoji="1" lang="ja-JP" altLang="en-US" sz="8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働き方の意識（やりがい）</a:t>
            </a:r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082A83D0-494F-4F46-99AC-D15BD13358CE}"/>
              </a:ext>
            </a:extLst>
          </p:cNvPr>
          <p:cNvSpPr/>
          <p:nvPr/>
        </p:nvSpPr>
        <p:spPr>
          <a:xfrm>
            <a:off x="4940159" y="1787439"/>
            <a:ext cx="2263814" cy="981714"/>
          </a:xfrm>
          <a:prstGeom prst="wedgeRoundRectCallout">
            <a:avLst>
              <a:gd name="adj1" fmla="val -63679"/>
              <a:gd name="adj2" fmla="val 2187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早川っ子のよさ</a:t>
            </a:r>
            <a:endParaRPr kumimoji="1"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・あいさつ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・学年を越えて仲がいい</a:t>
            </a:r>
            <a:endParaRPr kumimoji="1"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・靴を揃えてしまえる</a:t>
            </a:r>
            <a:endParaRPr kumimoji="1" lang="en-US" altLang="ja-JP" sz="1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AB82D68-42D9-4165-A8FA-09AB5AF7C6C8}"/>
              </a:ext>
            </a:extLst>
          </p:cNvPr>
          <p:cNvSpPr/>
          <p:nvPr/>
        </p:nvSpPr>
        <p:spPr>
          <a:xfrm>
            <a:off x="275985" y="3996459"/>
            <a:ext cx="3538437" cy="319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latin typeface="HG明朝B" panose="02020809000000000000" pitchFamily="17" charset="-128"/>
                <a:ea typeface="HG明朝B" panose="02020809000000000000" pitchFamily="17" charset="-128"/>
              </a:rPr>
              <a:t>学ぶ心のエンジンを始動させ、思考力を高めます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B3DDDC21-5998-4994-B10E-77637E04A2EE}"/>
              </a:ext>
            </a:extLst>
          </p:cNvPr>
          <p:cNvSpPr/>
          <p:nvPr/>
        </p:nvSpPr>
        <p:spPr>
          <a:xfrm>
            <a:off x="3489413" y="3988565"/>
            <a:ext cx="3538437" cy="319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latin typeface="HG明朝B" panose="02020809000000000000" pitchFamily="17" charset="-128"/>
                <a:ea typeface="HG明朝B" panose="02020809000000000000" pitchFamily="17" charset="-128"/>
              </a:rPr>
              <a:t>共生社会を生きていく土台を築きます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CE346301-4FDE-48D8-A7A9-5A99F0171276}"/>
              </a:ext>
            </a:extLst>
          </p:cNvPr>
          <p:cNvSpPr/>
          <p:nvPr/>
        </p:nvSpPr>
        <p:spPr>
          <a:xfrm>
            <a:off x="332172" y="6645472"/>
            <a:ext cx="3538437" cy="319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latin typeface="HG明朝B" panose="02020809000000000000" pitchFamily="17" charset="-128"/>
                <a:ea typeface="HG明朝B" panose="02020809000000000000" pitchFamily="17" charset="-128"/>
              </a:rPr>
              <a:t>変化の激しい時代を生き抜く基礎を培います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86405E0-FE72-4DD5-A458-FBE6F3CF8AC4}"/>
              </a:ext>
            </a:extLst>
          </p:cNvPr>
          <p:cNvSpPr/>
          <p:nvPr/>
        </p:nvSpPr>
        <p:spPr>
          <a:xfrm>
            <a:off x="3219539" y="6616388"/>
            <a:ext cx="3538437" cy="319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latin typeface="HG明朝B" panose="02020809000000000000" pitchFamily="17" charset="-128"/>
                <a:ea typeface="HG明朝B" panose="02020809000000000000" pitchFamily="17" charset="-128"/>
              </a:rPr>
              <a:t>郷土を愛する気持ちを育みます</a:t>
            </a:r>
          </a:p>
        </p:txBody>
      </p:sp>
    </p:spTree>
    <p:extLst>
      <p:ext uri="{BB962C8B-B14F-4D97-AF65-F5344CB8AC3E}">
        <p14:creationId xmlns:p14="http://schemas.microsoft.com/office/powerpoint/2010/main" val="1607122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3762</TotalTime>
  <Words>538</Words>
  <Application>Microsoft Office PowerPoint</Application>
  <PresentationFormat>ユーザー設定</PresentationFormat>
  <Paragraphs>101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UDPゴシック</vt:lpstr>
      <vt:lpstr>BIZ UDゴシック</vt:lpstr>
      <vt:lpstr>HGP創英角ｺﾞｼｯｸUB</vt:lpstr>
      <vt:lpstr>HGS創英角ﾎﾟｯﾌﾟ体</vt:lpstr>
      <vt:lpstr>HG明朝B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中島　慶太</dc:creator>
  <cp:lastModifiedBy>中島　慶太</cp:lastModifiedBy>
  <cp:revision>224</cp:revision>
  <cp:lastPrinted>2026-03-11T05:45:49Z</cp:lastPrinted>
  <dcterms:created xsi:type="dcterms:W3CDTF">2021-01-19T01:01:10Z</dcterms:created>
  <dcterms:modified xsi:type="dcterms:W3CDTF">2026-03-11T05:48:05Z</dcterms:modified>
</cp:coreProperties>
</file>